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4"/>
  </p:notesMasterIdLst>
  <p:handoutMasterIdLst>
    <p:handoutMasterId r:id="rId15"/>
  </p:handoutMasterIdLst>
  <p:sldIdLst>
    <p:sldId id="276" r:id="rId2"/>
    <p:sldId id="256" r:id="rId3"/>
    <p:sldId id="257" r:id="rId4"/>
    <p:sldId id="270" r:id="rId5"/>
    <p:sldId id="271" r:id="rId6"/>
    <p:sldId id="272" r:id="rId7"/>
    <p:sldId id="277" r:id="rId8"/>
    <p:sldId id="273" r:id="rId9"/>
    <p:sldId id="274" r:id="rId10"/>
    <p:sldId id="275" r:id="rId11"/>
    <p:sldId id="266" r:id="rId12"/>
    <p:sldId id="259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Hindsbo" initials="MH" lastIdx="9" clrIdx="0">
    <p:extLst>
      <p:ext uri="{19B8F6BF-5375-455C-9EA6-DF929625EA0E}">
        <p15:presenceInfo xmlns:p15="http://schemas.microsoft.com/office/powerpoint/2012/main" userId="S-1-5-21-270281786-248520701-930774774-1615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04"/>
    <a:srgbClr val="002037"/>
    <a:srgbClr val="FFCD08"/>
    <a:srgbClr val="C2C2C2"/>
    <a:srgbClr val="D3D3D3"/>
    <a:srgbClr val="F2F2F2"/>
    <a:srgbClr val="B9A323"/>
    <a:srgbClr val="30A99E"/>
    <a:srgbClr val="BA7619"/>
    <a:srgbClr val="2E9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384" autoAdjust="0"/>
  </p:normalViewPr>
  <p:slideViewPr>
    <p:cSldViewPr showGuides="1">
      <p:cViewPr varScale="1">
        <p:scale>
          <a:sx n="56" d="100"/>
          <a:sy n="56" d="100"/>
        </p:scale>
        <p:origin x="45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29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E59F0-7C00-4294-9FA2-6DDB4AC0CF0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4B984-3AEB-4D7A-8472-74ECE83F1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63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911DE-17BC-4C28-9A74-6639FB5753ED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CC8B5-42A7-47CB-9CCB-9E2B85B8C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9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C8B5-42A7-47CB-9CCB-9E2B85B8C0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5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E2EF9-6EA6-465F-96BB-8B85B9EF41CF}" type="slidenum">
              <a:rPr lang="en-US" altLang="zh-CN" smtClean="0">
                <a:ea typeface="等线" panose="02010600030101010101" pitchFamily="2" charset="-122"/>
              </a:rPr>
              <a:pPr>
                <a:defRPr/>
              </a:pPr>
              <a:t>12</a:t>
            </a:fld>
            <a:endParaRPr lang="en-US" altLang="zh-CN" dirty="0"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8439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4BE05B-75B3-45A4-9F8A-ACA1BE26AA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31C712-2634-4E42-8361-F45CCE02E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54EF0-3155-459E-9ED4-5EDECEC85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4pPr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8017E-B169-495F-820E-C34D6E4C0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2F0A-F3D6-49A0-9247-A55043138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58917"/>
      </p:ext>
    </p:extLst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61"/>
                    </a14:imgEffect>
                    <a14:imgEffect>
                      <a14:saturation sat="38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27" t="30050" b="4851"/>
          <a:stretch/>
        </p:blipFill>
        <p:spPr>
          <a:xfrm>
            <a:off x="6649931" y="1772816"/>
            <a:ext cx="5542069" cy="4502528"/>
          </a:xfrm>
          <a:prstGeom prst="rect">
            <a:avLst/>
          </a:prstGeom>
        </p:spPr>
      </p:pic>
      <p:sp>
        <p:nvSpPr>
          <p:cNvPr id="555016" name="Rectangle 8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2800" y="1988840"/>
            <a:ext cx="10566400" cy="4985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lang="en-US" sz="3600" dirty="0">
                <a:latin typeface="+mj-lt"/>
                <a:ea typeface="+mj-ea"/>
              </a:defRPr>
            </a:lvl1pPr>
          </a:lstStyle>
          <a:p>
            <a:pPr lvl="0" algn="ctr"/>
            <a:r>
              <a:rPr lang="en-US" dirty="0"/>
              <a:t>Click To Edit Master Title </a:t>
            </a:r>
          </a:p>
        </p:txBody>
      </p:sp>
      <p:sp>
        <p:nvSpPr>
          <p:cNvPr id="55501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29416" y="3501008"/>
            <a:ext cx="7133167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ct val="25000"/>
              </a:spcBef>
              <a:buFontTx/>
              <a:buNone/>
              <a:defRPr sz="2000" b="0">
                <a:solidFill>
                  <a:schemeClr val="tx1"/>
                </a:solidFill>
                <a:ea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620742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 layout,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06402" y="381000"/>
            <a:ext cx="9501716" cy="412394"/>
          </a:xfrm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812800" y="1143000"/>
            <a:ext cx="6651352" cy="5233432"/>
          </a:xfrm>
        </p:spPr>
        <p:txBody>
          <a:bodyPr/>
          <a:lstStyle>
            <a:lvl1pPr>
              <a:defRPr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编辑母版文本样式
第二级
第三级
第四级
第五级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CE0497D-813A-44CD-B71E-67698483577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87011" y="684352"/>
            <a:ext cx="4073453" cy="271563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Picture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13DC5A8-B527-484A-86BB-1D3E7FBDE3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87010" y="3573016"/>
            <a:ext cx="4073453" cy="271563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Picture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22500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 layout,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06402" y="381000"/>
            <a:ext cx="9501716" cy="412394"/>
          </a:xfrm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812800" y="1143000"/>
            <a:ext cx="10566400" cy="4800600"/>
          </a:xfrm>
        </p:spPr>
        <p:txBody>
          <a:bodyPr/>
          <a:lstStyle>
            <a:lvl1pPr>
              <a:defRPr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编辑母版文本样式
第二级
第三级
第四级
第五级</a:t>
            </a:r>
          </a:p>
        </p:txBody>
      </p:sp>
    </p:spTree>
    <p:extLst>
      <p:ext uri="{BB962C8B-B14F-4D97-AF65-F5344CB8AC3E}">
        <p14:creationId xmlns:p14="http://schemas.microsoft.com/office/powerpoint/2010/main" val="2383604520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 layout,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06402" y="381000"/>
            <a:ext cx="9501716" cy="412394"/>
          </a:xfrm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812800" y="1143000"/>
            <a:ext cx="6651352" cy="5233432"/>
          </a:xfrm>
        </p:spPr>
        <p:txBody>
          <a:bodyPr/>
          <a:lstStyle>
            <a:lvl1pPr>
              <a:defRPr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编辑母版文本样式
第二级
第三级
第四级
第五级</a:t>
            </a:r>
          </a:p>
        </p:txBody>
      </p:sp>
    </p:spTree>
    <p:extLst>
      <p:ext uri="{BB962C8B-B14F-4D97-AF65-F5344CB8AC3E}">
        <p14:creationId xmlns:p14="http://schemas.microsoft.com/office/powerpoint/2010/main" val="2376005820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Divider line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4600"/>
            <a:ext cx="12192000" cy="685800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000" b="1" cap="none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375587" y="3429000"/>
            <a:ext cx="744082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616705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976304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4F03EFC-C7E4-40CF-8A91-42CC54B979CA}"/>
              </a:ext>
            </a:extLst>
          </p:cNvPr>
          <p:cNvSpPr/>
          <p:nvPr userDrawn="1"/>
        </p:nvSpPr>
        <p:spPr bwMode="auto">
          <a:xfrm>
            <a:off x="7773477" y="2108759"/>
            <a:ext cx="4419600" cy="4419600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 Narrow" pitchFamily="34" charset="0"/>
              <a:ea typeface="等线" panose="02010600030101010101" pitchFamily="2" charset="-122"/>
            </a:endParaRPr>
          </a:p>
        </p:txBody>
      </p:sp>
      <p:sp>
        <p:nvSpPr>
          <p:cNvPr id="55501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29418" y="3622358"/>
            <a:ext cx="7133167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ct val="25000"/>
              </a:spcBef>
              <a:buFontTx/>
              <a:buNone/>
              <a:defRPr sz="2000" b="0">
                <a:solidFill>
                  <a:schemeClr val="tx1"/>
                </a:solidFill>
                <a:ea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555016" name="Rectangle 8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2800" y="2799732"/>
            <a:ext cx="10566400" cy="4985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lang="en-US" sz="3600" dirty="0">
                <a:latin typeface="+mj-lt"/>
                <a:ea typeface="+mj-ea"/>
              </a:defRPr>
            </a:lvl1pPr>
          </a:lstStyle>
          <a:p>
            <a:pPr lvl="0" algn="ctr"/>
            <a:r>
              <a:rPr lang="en-US" dirty="0"/>
              <a:t>Click To Edit Master Title </a:t>
            </a:r>
          </a:p>
        </p:txBody>
      </p:sp>
    </p:spTree>
    <p:extLst>
      <p:ext uri="{BB962C8B-B14F-4D97-AF65-F5344CB8AC3E}">
        <p14:creationId xmlns:p14="http://schemas.microsoft.com/office/powerpoint/2010/main" val="3988751588"/>
      </p:ext>
    </p:extLst>
  </p:cSld>
  <p:clrMapOvr>
    <a:masterClrMapping/>
  </p:clrMapOvr>
  <p:transition spd="slow">
    <p:strips dir="ru"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4893946"/>
      </p:ext>
    </p:extLst>
  </p:cSld>
  <p:clrMapOvr>
    <a:masterClrMapping/>
  </p:clrMapOvr>
  <p:transition spd="slow">
    <p:strips dir="ru"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627747"/>
      </p:ext>
    </p:extLst>
  </p:cSld>
  <p:clrMapOvr>
    <a:masterClrMapping/>
  </p:clrMapOvr>
  <p:transition spd="slow">
    <p:strips dir="ru"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C213C-633D-4D6D-8D34-267D21D0B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1B0D7E-816F-4544-9D3F-1DB21A2206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82F0A-F3D6-49A0-9247-A55043138E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CEAF39-A9E8-49D2-B603-55AEABD50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62" y="1507524"/>
            <a:ext cx="5486400" cy="47789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4pPr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A21DF2-BB4E-448E-8293-C16A70077F7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00274" y="1507524"/>
            <a:ext cx="5486400" cy="47789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4pPr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859102"/>
      </p:ext>
    </p:extLst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CA518-268F-42B0-A612-A6D9299D5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2C97E-982C-4962-8820-1D2BC5E8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2F0A-F3D6-49A0-9247-A55043138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79540"/>
      </p:ext>
    </p:extLst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0FB24-7AFD-456E-9C2F-4F7518B9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2F0A-F3D6-49A0-9247-A55043138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091209"/>
      </p:ext>
    </p:extLst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024" y="411480"/>
            <a:ext cx="11667744" cy="85039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914400" y="1669987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 baseline="0"/>
            </a:lvl1pPr>
          </a:lstStyle>
          <a:p>
            <a:r>
              <a:rPr lang="en-US" dirty="0"/>
              <a:t>160x147 logo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914400" y="3193987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/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4717987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/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759200" y="1669987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/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759200" y="3193987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/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759200" y="4717987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/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604000" y="1669987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/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604000" y="3193987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/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604000" y="4717987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/>
            </a:lvl1pPr>
          </a:lstStyle>
          <a:p>
            <a:r>
              <a:rPr lang="en-US" dirty="0"/>
              <a:t>160x147 logo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9245600" y="1669987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/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9245600" y="3193987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/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9245600" y="4717987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/>
            </a:lvl1pPr>
          </a:lstStyle>
          <a:p>
            <a:r>
              <a:rPr lang="en-US" dirty="0"/>
              <a:t>160x147 logo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1D5A116C-C142-4097-B64C-441D02BA6BA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62697" y="6645533"/>
            <a:ext cx="368322" cy="136524"/>
          </a:xfrm>
        </p:spPr>
        <p:txBody>
          <a:bodyPr/>
          <a:lstStyle/>
          <a:p>
            <a:fld id="{6E482F0A-F3D6-49A0-9247-A55043138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50518"/>
      </p:ext>
    </p:extLst>
  </p:cSld>
  <p:clrMapOvr>
    <a:masterClrMapping/>
  </p:clrMapOvr>
  <p:transition spd="slow">
    <p:strips dir="ru"/>
  </p:transition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  <p15:guide id="2" pos="1792">
          <p15:clr>
            <a:srgbClr val="FBAE40"/>
          </p15:clr>
        </p15:guide>
        <p15:guide id="3" pos="2368">
          <p15:clr>
            <a:srgbClr val="FBAE40"/>
          </p15:clr>
        </p15:guide>
        <p15:guide id="4" pos="7680">
          <p15:clr>
            <a:srgbClr val="FBAE40"/>
          </p15:clr>
        </p15:guide>
        <p15:guide id="5" pos="5376">
          <p15:clr>
            <a:srgbClr val="FBAE40"/>
          </p15:clr>
        </p15:guide>
        <p15:guide id="6" pos="5824">
          <p15:clr>
            <a:srgbClr val="FBAE40"/>
          </p15:clr>
        </p15:guide>
        <p15:guide id="7" pos="7040">
          <p15:clr>
            <a:srgbClr val="FBAE40"/>
          </p15:clr>
        </p15:guide>
        <p15:guide id="8" orient="horz" pos="864">
          <p15:clr>
            <a:srgbClr val="FBAE40"/>
          </p15:clr>
        </p15:guide>
        <p15:guide id="9" orient="horz" pos="1680">
          <p15:clr>
            <a:srgbClr val="FBAE40"/>
          </p15:clr>
        </p15:guide>
        <p15:guide id="10" orient="horz" pos="1824">
          <p15:clr>
            <a:srgbClr val="FBAE40"/>
          </p15:clr>
        </p15:guide>
        <p15:guide id="11" orient="horz" pos="2640">
          <p15:clr>
            <a:srgbClr val="FBAE40"/>
          </p15:clr>
        </p15:guide>
        <p15:guide id="12" orient="horz" pos="2784">
          <p15:clr>
            <a:srgbClr val="FBAE40"/>
          </p15:clr>
        </p15:guide>
        <p15:guide id="13" orient="horz" pos="3600">
          <p15:clr>
            <a:srgbClr val="FBAE40"/>
          </p15:clr>
        </p15:guide>
        <p15:guide id="14" orient="horz" pos="576">
          <p15:clr>
            <a:srgbClr val="FBAE40"/>
          </p15:clr>
        </p15:guide>
        <p15:guide id="15" pos="3584">
          <p15:clr>
            <a:srgbClr val="FBAE40"/>
          </p15:clr>
        </p15:guide>
        <p15:guide id="16" pos="4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024" y="381000"/>
            <a:ext cx="11667744" cy="85039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2438400" y="1468655"/>
            <a:ext cx="7469717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54F90-A772-4260-82D9-BE232BED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2697" y="6645533"/>
            <a:ext cx="368322" cy="136524"/>
          </a:xfrm>
        </p:spPr>
        <p:txBody>
          <a:bodyPr/>
          <a:lstStyle/>
          <a:p>
            <a:fld id="{6E482F0A-F3D6-49A0-9247-A55043138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29553"/>
      </p:ext>
    </p:extLst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024" y="411480"/>
            <a:ext cx="11667744" cy="85039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400800" y="1905000"/>
            <a:ext cx="49784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812800" y="1905000"/>
            <a:ext cx="49784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6BFB1-A26F-479A-A4FC-AEA2F0AF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2697" y="6645533"/>
            <a:ext cx="368322" cy="136524"/>
          </a:xfrm>
        </p:spPr>
        <p:txBody>
          <a:bodyPr/>
          <a:lstStyle/>
          <a:p>
            <a:fld id="{6E482F0A-F3D6-49A0-9247-A55043138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65925"/>
      </p:ext>
    </p:extLst>
  </p:cSld>
  <p:clrMapOvr>
    <a:masterClrMapping/>
  </p:clrMapOvr>
  <p:transition spd="slow">
    <p:strips dir="ru"/>
  </p:transition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  <p15:guide id="2" orient="horz" pos="2976">
          <p15:clr>
            <a:srgbClr val="FBAE40"/>
          </p15:clr>
        </p15:guide>
        <p15:guide id="3" pos="512">
          <p15:clr>
            <a:srgbClr val="FBAE40"/>
          </p15:clr>
        </p15:guide>
        <p15:guide id="4" pos="3648">
          <p15:clr>
            <a:srgbClr val="FBAE40"/>
          </p15:clr>
        </p15:guide>
        <p15:guide id="5" pos="4032">
          <p15:clr>
            <a:srgbClr val="FBAE40"/>
          </p15:clr>
        </p15:guide>
        <p15:guide id="6" pos="7168">
          <p15:clr>
            <a:srgbClr val="FBAE40"/>
          </p15:clr>
        </p15:guide>
        <p15:guide id="7" orient="horz" pos="57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411480"/>
            <a:ext cx="11667744" cy="85039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600" y="1335505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600" y="3850105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470400" y="1352438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3867038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128000" y="1343972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3858572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3392905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470400" y="3392905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8150577" y="3392905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9600" y="5894805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470400" y="5907505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8150577" y="5907505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AA0918D-F729-417E-8819-BCCCF5F6265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62697" y="6645533"/>
            <a:ext cx="368322" cy="136524"/>
          </a:xfrm>
        </p:spPr>
        <p:txBody>
          <a:bodyPr/>
          <a:lstStyle/>
          <a:p>
            <a:fld id="{6E482F0A-F3D6-49A0-9247-A55043138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23318"/>
      </p:ext>
    </p:extLst>
  </p:cSld>
  <p:clrMapOvr>
    <a:masterClrMapping/>
  </p:clrMapOvr>
  <p:transition spd="slow">
    <p:strips dir="ru"/>
  </p:transition>
  <p:extLst>
    <p:ext uri="{DCECCB84-F9BA-43D5-87BE-67443E8EF086}">
      <p15:sldGuideLst xmlns:p15="http://schemas.microsoft.com/office/powerpoint/2012/main">
        <p15:guide id="1" pos="2560">
          <p15:clr>
            <a:srgbClr val="FBAE40"/>
          </p15:clr>
        </p15:guide>
        <p15:guide id="2" pos="5120">
          <p15:clr>
            <a:srgbClr val="FBAE40"/>
          </p15:clr>
        </p15:guide>
        <p15:guide id="3" pos="7296">
          <p15:clr>
            <a:srgbClr val="FBAE40"/>
          </p15:clr>
        </p15:guide>
        <p15:guide id="4" pos="384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orient="horz" pos="720">
          <p15:clr>
            <a:srgbClr val="FBAE40"/>
          </p15:clr>
        </p15:guide>
        <p15:guide id="7" orient="horz" pos="1968">
          <p15:clr>
            <a:srgbClr val="FBAE40"/>
          </p15:clr>
        </p15:guide>
        <p15:guide id="8" orient="horz" pos="3840">
          <p15:clr>
            <a:srgbClr val="FBAE40"/>
          </p15:clr>
        </p15:guide>
        <p15:guide id="9" pos="2816">
          <p15:clr>
            <a:srgbClr val="FBAE40"/>
          </p15:clr>
        </p15:guide>
        <p15:guide id="10" pos="4928">
          <p15:clr>
            <a:srgbClr val="FBAE40"/>
          </p15:clr>
        </p15:guide>
        <p15:guide id="11" orient="horz" pos="2304">
          <p15:clr>
            <a:srgbClr val="FBAE40"/>
          </p15:clr>
        </p15:guide>
        <p15:guide id="12" orient="horz" pos="3552">
          <p15:clr>
            <a:srgbClr val="FBAE40"/>
          </p15:clr>
        </p15:guide>
        <p15:guide id="13" orient="horz" pos="225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ayout,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06402" y="381000"/>
            <a:ext cx="9501716" cy="412394"/>
          </a:xfrm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812800" y="1752600"/>
            <a:ext cx="6908800" cy="3124200"/>
          </a:xfrm>
        </p:spPr>
        <p:txBody>
          <a:bodyPr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编辑母版文本样式
第二级
第三级
第四级
第五级</a:t>
            </a:r>
          </a:p>
        </p:txBody>
      </p:sp>
    </p:spTree>
    <p:extLst>
      <p:ext uri="{BB962C8B-B14F-4D97-AF65-F5344CB8AC3E}">
        <p14:creationId xmlns:p14="http://schemas.microsoft.com/office/powerpoint/2010/main" val="787782468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754ACF-AFB7-4AE9-ABDF-862F7907D43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3F0A99-5B9C-4CA5-9F50-2F4E34F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47" y="412750"/>
            <a:ext cx="11666838" cy="8458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D1892-B5F2-446F-B160-4F2D8CEFA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362" y="1507524"/>
            <a:ext cx="11666838" cy="4778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73247-911B-469F-BC71-50C3B8021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697" y="6645533"/>
            <a:ext cx="368322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E482F0A-F3D6-49A0-9247-A55043138E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14BAA6C-233A-4F32-9012-6BF4351249B3}"/>
              </a:ext>
            </a:extLst>
          </p:cNvPr>
          <p:cNvSpPr txBox="1"/>
          <p:nvPr userDrawn="1"/>
        </p:nvSpPr>
        <p:spPr>
          <a:xfrm>
            <a:off x="124819" y="260648"/>
            <a:ext cx="2154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FD204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2020 ANSYS</a:t>
            </a:r>
            <a:r>
              <a:rPr lang="zh-CN" altLang="en-US" sz="1600" b="1" dirty="0">
                <a:solidFill>
                  <a:srgbClr val="FFD204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技术大会</a:t>
            </a:r>
          </a:p>
        </p:txBody>
      </p:sp>
    </p:spTree>
    <p:extLst>
      <p:ext uri="{BB962C8B-B14F-4D97-AF65-F5344CB8AC3E}">
        <p14:creationId xmlns:p14="http://schemas.microsoft.com/office/powerpoint/2010/main" val="197261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697" r:id="rId16"/>
    <p:sldLayoutId id="2147483687" r:id="rId17"/>
    <p:sldLayoutId id="2147483694" r:id="rId18"/>
  </p:sldLayoutIdLst>
  <p:transition spd="slow">
    <p:strips dir="r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3C4B6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31775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‐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6125" indent="-28892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9963" indent="-22383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3325" indent="-233363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42CE4872-B938-427A-9EA9-0644AAECD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2" y="712350"/>
            <a:ext cx="9501716" cy="412394"/>
          </a:xfrm>
        </p:spPr>
        <p:txBody>
          <a:bodyPr/>
          <a:lstStyle/>
          <a:p>
            <a:r>
              <a:rPr lang="zh-CN" altLang="en-US" dirty="0">
                <a:ea typeface="等线" panose="02010600030101010101" pitchFamily="2" charset="-122"/>
              </a:rPr>
              <a:t>撰写前请阅读此说明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D404A4A-ED6A-4721-B413-8A8A63603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800" y="1268760"/>
            <a:ext cx="6908800" cy="475252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zh-CN" altLang="en-US" sz="2000" b="0" dirty="0"/>
              <a:t>此模板用于“</a:t>
            </a:r>
            <a:r>
              <a:rPr lang="en-US" altLang="zh-CN" sz="2000" b="0" dirty="0"/>
              <a:t>2020 ANSYS</a:t>
            </a:r>
            <a:r>
              <a:rPr lang="zh-CN" altLang="en-US" dirty="0"/>
              <a:t>技术大会案例征集</a:t>
            </a:r>
            <a:r>
              <a:rPr lang="zh-CN" altLang="en-US" sz="2000" b="0" dirty="0"/>
              <a:t>”撰写。</a:t>
            </a:r>
            <a:endParaRPr lang="en-US" altLang="zh-CN" sz="2000" b="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zh-CN" altLang="en-US" sz="2000" b="0" dirty="0"/>
              <a:t>模板中所列页面篇幅如无法容纳您的内容，请自行增加页面，保证内容完整详尽。</a:t>
            </a:r>
            <a:endParaRPr lang="en-US" altLang="zh-CN" sz="2000" b="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zh-CN" altLang="en-US" sz="2000" b="0" dirty="0"/>
              <a:t>模板中灰色方框      ，为添加图片提示所用，除封面添加</a:t>
            </a:r>
            <a:r>
              <a:rPr lang="en-US" altLang="zh-CN" sz="2000" b="0" dirty="0"/>
              <a:t>logo</a:t>
            </a:r>
            <a:r>
              <a:rPr lang="zh-CN" altLang="en-US" sz="2000" b="0" dirty="0"/>
              <a:t>位置固定外，其余页可根据版面内容自行调整位置，添加图片前请删除此方框。</a:t>
            </a:r>
            <a:endParaRPr lang="en-US" altLang="zh-CN" sz="2000" b="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zh-CN" altLang="en-US" sz="2000" b="0" dirty="0"/>
              <a:t>每页</a:t>
            </a:r>
            <a:r>
              <a:rPr lang="en-US" altLang="zh-CN" sz="2000" b="0" dirty="0"/>
              <a:t>【】</a:t>
            </a:r>
            <a:r>
              <a:rPr lang="zh-CN" altLang="en-US" sz="2000" b="0" dirty="0"/>
              <a:t>内文字为模板提示说明，需于完善内容后删除。</a:t>
            </a:r>
            <a:endParaRPr lang="en-US" altLang="zh-CN" sz="2000" b="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zh-CN" altLang="en-US" sz="2000" b="0" dirty="0"/>
              <a:t>同样，此页阅后请删</a:t>
            </a:r>
            <a:endParaRPr lang="en-US" altLang="zh-CN" sz="2000" b="0" dirty="0"/>
          </a:p>
          <a:p>
            <a:pPr marL="0" indent="0">
              <a:spcBef>
                <a:spcPts val="1200"/>
              </a:spcBef>
              <a:buNone/>
            </a:pPr>
            <a:r>
              <a:rPr lang="zh-CN" altLang="en-US" sz="2000" b="0" dirty="0"/>
              <a:t>期待您的作品！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B9500A9-6323-4E6A-90AC-E60560D2B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428" y="1052736"/>
            <a:ext cx="4415379" cy="338437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EFA722C-17B9-41A1-AF61-57F452B0C2EC}"/>
              </a:ext>
            </a:extLst>
          </p:cNvPr>
          <p:cNvSpPr/>
          <p:nvPr/>
        </p:nvSpPr>
        <p:spPr bwMode="auto">
          <a:xfrm>
            <a:off x="3162205" y="2420888"/>
            <a:ext cx="288032" cy="28803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 Narrow" pitchFamily="34" charset="0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5208403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2A915D-5050-4D82-AC33-84FF6A8BD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980728"/>
            <a:ext cx="9501716" cy="412394"/>
          </a:xfrm>
        </p:spPr>
        <p:txBody>
          <a:bodyPr/>
          <a:lstStyle/>
          <a:p>
            <a:r>
              <a:rPr lang="zh-CN" altLang="en-US" dirty="0">
                <a:ea typeface="等线" panose="02010600030101010101" pitchFamily="2" charset="-122"/>
              </a:rPr>
              <a:t>企业简介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C16211-27AF-4E9F-ABEB-62BE84178E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734" y="1742728"/>
            <a:ext cx="10566400" cy="4800600"/>
          </a:xfr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此页可以添加贵企业的简介，以及您所在团队的介绍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6AA0C6F-14CA-4ADD-B0C3-E29FDE303DA9}"/>
              </a:ext>
            </a:extLst>
          </p:cNvPr>
          <p:cNvSpPr/>
          <p:nvPr/>
        </p:nvSpPr>
        <p:spPr bwMode="auto">
          <a:xfrm>
            <a:off x="1559496" y="3424044"/>
            <a:ext cx="1742843" cy="174284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建议插入</a:t>
            </a:r>
            <a:br>
              <a:rPr lang="en-US" altLang="zh-CN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</a:br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企业或团队</a:t>
            </a:r>
            <a:br>
              <a:rPr lang="en-US" altLang="zh-CN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</a:br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相关图片</a:t>
            </a:r>
          </a:p>
        </p:txBody>
      </p:sp>
    </p:spTree>
    <p:extLst>
      <p:ext uri="{BB962C8B-B14F-4D97-AF65-F5344CB8AC3E}">
        <p14:creationId xmlns:p14="http://schemas.microsoft.com/office/powerpoint/2010/main" val="2306124002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03673C2E-E28B-4E5A-A2DA-BC6A2B232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附录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FD4C3B0-35EE-453C-9FA1-33C115B41845}"/>
              </a:ext>
            </a:extLst>
          </p:cNvPr>
          <p:cNvSpPr txBox="1"/>
          <p:nvPr/>
        </p:nvSpPr>
        <p:spPr bwMode="auto">
          <a:xfrm>
            <a:off x="3467708" y="3933056"/>
            <a:ext cx="5256584" cy="6463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等线" panose="02010600030101010101" pitchFamily="2" charset="-122"/>
                <a:cs typeface="Calibri" pitchFamily="34" charset="0"/>
              </a:rPr>
              <a:t>【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等线" panose="02010600030101010101" pitchFamily="2" charset="-122"/>
                <a:cs typeface="Calibri" pitchFamily="34" charset="0"/>
              </a:rPr>
              <a:t>若有其它相关资料，如论文、视频，或前述页面中无法详尽之内容，欢迎附上，谢谢！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等线" panose="02010600030101010101" pitchFamily="2" charset="-122"/>
                <a:cs typeface="Calibri" pitchFamily="34" charset="0"/>
              </a:rPr>
              <a:t>】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ea typeface="等线" panose="02010600030101010101" pitchFamily="2" charset="-12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55248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:\ANSYS中国官方微信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155" y="3345885"/>
            <a:ext cx="1793285" cy="179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" t="10193" r="3400" b="11064"/>
          <a:stretch/>
        </p:blipFill>
        <p:spPr>
          <a:xfrm>
            <a:off x="8797499" y="3672843"/>
            <a:ext cx="674176" cy="57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 bwMode="auto">
          <a:xfrm>
            <a:off x="8335479" y="4293096"/>
            <a:ext cx="1793285" cy="5847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lvl="0"/>
            <a:r>
              <a:rPr lang="zh-CN" altLang="en-US" sz="1400" b="1" spc="60" dirty="0">
                <a:solidFill>
                  <a:schemeClr val="tx2"/>
                </a:solidFill>
                <a:latin typeface="等线" panose="02010600030101010101" pitchFamily="2" charset="-122"/>
                <a:ea typeface="等线" panose="02010600030101010101" pitchFamily="2" charset="-122"/>
                <a:cs typeface="Calibri" pitchFamily="34" charset="0"/>
              </a:rPr>
              <a:t>示例：</a:t>
            </a:r>
            <a:r>
              <a:rPr lang="en-US" altLang="zh-CN" sz="1400" b="1" spc="60" dirty="0">
                <a:solidFill>
                  <a:schemeClr val="tx2"/>
                </a:solidFill>
                <a:latin typeface="等线" panose="02010600030101010101" pitchFamily="2" charset="-122"/>
                <a:ea typeface="等线" panose="02010600030101010101" pitchFamily="2" charset="-122"/>
                <a:cs typeface="Calibri" pitchFamily="34" charset="0"/>
              </a:rPr>
              <a:t>ANSYS</a:t>
            </a:r>
            <a:r>
              <a:rPr lang="zh-CN" altLang="en-US" sz="1400" b="1" spc="60" dirty="0">
                <a:solidFill>
                  <a:schemeClr val="tx2"/>
                </a:solidFill>
                <a:latin typeface="等线" panose="02010600030101010101" pitchFamily="2" charset="-122"/>
                <a:ea typeface="等线" panose="02010600030101010101" pitchFamily="2" charset="-122"/>
                <a:cs typeface="Calibri" pitchFamily="34" charset="0"/>
              </a:rPr>
              <a:t>中国</a:t>
            </a:r>
            <a:endParaRPr lang="en-US" altLang="zh-CN" sz="1400" b="1" spc="60" dirty="0">
              <a:solidFill>
                <a:schemeClr val="tx2"/>
              </a:solidFill>
              <a:latin typeface="等线" panose="02010600030101010101" pitchFamily="2" charset="-122"/>
              <a:ea typeface="等线" panose="02010600030101010101" pitchFamily="2" charset="-122"/>
              <a:cs typeface="Calibri" pitchFamily="34" charset="0"/>
            </a:endParaRPr>
          </a:p>
          <a:p>
            <a:pPr lvl="0"/>
            <a:r>
              <a:rPr lang="en-US" altLang="zh-CN" sz="900" spc="60" dirty="0">
                <a:solidFill>
                  <a:srgbClr val="C00000"/>
                </a:solidFill>
                <a:latin typeface="Calibri Light" panose="020F0302020204030204" pitchFamily="34" charset="0"/>
                <a:ea typeface="等线" panose="02010600030101010101" pitchFamily="2" charset="-122"/>
                <a:cs typeface="Calibri" pitchFamily="34" charset="0"/>
              </a:rPr>
              <a:t>【</a:t>
            </a:r>
            <a:r>
              <a:rPr lang="zh-CN" altLang="en-US" sz="900" spc="60" dirty="0">
                <a:solidFill>
                  <a:srgbClr val="C00000"/>
                </a:solidFill>
                <a:latin typeface="Calibri Light" panose="020F0302020204030204" pitchFamily="34" charset="0"/>
                <a:ea typeface="等线" panose="02010600030101010101" pitchFamily="2" charset="-122"/>
                <a:cs typeface="Calibri" pitchFamily="34" charset="0"/>
              </a:rPr>
              <a:t>请添加公司或个人二维码，添加后删除此行</a:t>
            </a:r>
            <a:r>
              <a:rPr lang="en-US" altLang="zh-CN" sz="900" spc="60" dirty="0">
                <a:solidFill>
                  <a:srgbClr val="C00000"/>
                </a:solidFill>
                <a:latin typeface="Calibri Light" panose="020F0302020204030204" pitchFamily="34" charset="0"/>
                <a:ea typeface="等线" panose="02010600030101010101" pitchFamily="2" charset="-122"/>
                <a:cs typeface="Calibri" pitchFamily="34" charset="0"/>
              </a:rPr>
              <a:t>】</a:t>
            </a:r>
            <a:endParaRPr lang="zh-CN" altLang="en-US" sz="900" spc="60" dirty="0">
              <a:solidFill>
                <a:srgbClr val="C00000"/>
              </a:solidFill>
              <a:latin typeface="Calibri Light" panose="020F0302020204030204" pitchFamily="34" charset="0"/>
              <a:ea typeface="等线" panose="02010600030101010101" pitchFamily="2" charset="-122"/>
              <a:cs typeface="Calibri" pitchFamily="34" charset="0"/>
            </a:endParaRPr>
          </a:p>
        </p:txBody>
      </p:sp>
      <p:sp>
        <p:nvSpPr>
          <p:cNvPr id="23" name="标题 5"/>
          <p:cNvSpPr txBox="1">
            <a:spLocks/>
          </p:cNvSpPr>
          <p:nvPr/>
        </p:nvSpPr>
        <p:spPr bwMode="auto">
          <a:xfrm>
            <a:off x="0" y="2162944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spc="1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zh-CN" sz="6600" b="0" kern="0" dirty="0">
                <a:solidFill>
                  <a:srgbClr val="FFD204"/>
                </a:solidFill>
                <a:latin typeface="+mj-lt"/>
              </a:rPr>
              <a:t>THANK YOU</a:t>
            </a:r>
            <a:endParaRPr lang="en-US" altLang="zh-CN" sz="6600" kern="0" dirty="0">
              <a:solidFill>
                <a:srgbClr val="FFD204"/>
              </a:solidFill>
              <a:latin typeface="+mj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435B840-2739-4DF0-9319-EB7EFADC9FF6}"/>
              </a:ext>
            </a:extLst>
          </p:cNvPr>
          <p:cNvSpPr/>
          <p:nvPr/>
        </p:nvSpPr>
        <p:spPr>
          <a:xfrm>
            <a:off x="1991544" y="3694567"/>
            <a:ext cx="338437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lvl="0">
              <a:spcBef>
                <a:spcPts val="3000"/>
              </a:spcBef>
            </a:pPr>
            <a:r>
              <a:rPr lang="zh-CN" altLang="en-US" b="1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Calibri" pitchFamily="34" charset="0"/>
              </a:rPr>
              <a:t>作者：</a:t>
            </a:r>
            <a:endParaRPr lang="en-US" altLang="zh-CN" b="1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Calibri" pitchFamily="34" charset="0"/>
            </a:endParaRPr>
          </a:p>
          <a:p>
            <a:pPr marL="108000" lvl="0">
              <a:spcBef>
                <a:spcPts val="600"/>
              </a:spcBef>
            </a:pPr>
            <a:r>
              <a:rPr lang="en-US" altLang="zh-CN" sz="1400" dirty="0">
                <a:solidFill>
                  <a:prstClr val="black"/>
                </a:solidFill>
                <a:ea typeface="等线" panose="02010600030101010101" pitchFamily="2" charset="-122"/>
                <a:cs typeface="Calibri" pitchFamily="34" charset="0"/>
              </a:rPr>
              <a:t>Email:</a:t>
            </a:r>
          </a:p>
          <a:p>
            <a:pPr marL="108000" lvl="0">
              <a:spcBef>
                <a:spcPts val="600"/>
              </a:spcBef>
            </a:pPr>
            <a:r>
              <a:rPr lang="zh-CN" altLang="en-US" sz="1400" dirty="0">
                <a:solidFill>
                  <a:prstClr val="black"/>
                </a:solidFill>
                <a:ea typeface="微软雅黑" panose="020B0503020204020204" pitchFamily="34" charset="-122"/>
                <a:cs typeface="Calibri" pitchFamily="34" charset="0"/>
              </a:rPr>
              <a:t>手机号</a:t>
            </a:r>
            <a:r>
              <a:rPr lang="en-US" altLang="zh-CN" sz="1400" dirty="0">
                <a:solidFill>
                  <a:prstClr val="black"/>
                </a:solidFill>
                <a:ea typeface="微软雅黑" panose="020B0503020204020204" pitchFamily="34" charset="-122"/>
                <a:cs typeface="Calibri" pitchFamily="34" charset="0"/>
              </a:rPr>
              <a:t>: 13X XXXX </a:t>
            </a:r>
            <a:r>
              <a:rPr lang="en-US" altLang="zh-CN" sz="1400" dirty="0" err="1">
                <a:solidFill>
                  <a:prstClr val="black"/>
                </a:solidFill>
                <a:ea typeface="微软雅黑" panose="020B0503020204020204" pitchFamily="34" charset="-122"/>
                <a:cs typeface="Calibri" pitchFamily="34" charset="0"/>
              </a:rPr>
              <a:t>XXXX</a:t>
            </a:r>
            <a:endParaRPr lang="en-US" altLang="zh-CN" sz="1400" dirty="0">
              <a:solidFill>
                <a:prstClr val="black"/>
              </a:solidFill>
              <a:ea typeface="微软雅黑" panose="020B0503020204020204" pitchFamily="34" charset="-122"/>
              <a:cs typeface="Calibri" pitchFamily="34" charset="0"/>
            </a:endParaRPr>
          </a:p>
          <a:p>
            <a:pPr marL="108000" lvl="0">
              <a:spcBef>
                <a:spcPts val="600"/>
              </a:spcBef>
            </a:pPr>
            <a:r>
              <a:rPr lang="zh-CN" altLang="en-US" sz="1400" dirty="0">
                <a:solidFill>
                  <a:prstClr val="black"/>
                </a:solidFill>
                <a:ea typeface="等线" panose="02010600030101010101" pitchFamily="2" charset="-122"/>
                <a:cs typeface="Calibri" pitchFamily="34" charset="0"/>
              </a:rPr>
              <a:t>所在城市</a:t>
            </a:r>
            <a:r>
              <a:rPr lang="en-US" altLang="zh-CN" sz="1400" dirty="0">
                <a:solidFill>
                  <a:prstClr val="black"/>
                </a:solidFill>
                <a:ea typeface="等线" panose="02010600030101010101" pitchFamily="2" charset="-122"/>
                <a:cs typeface="Calibri" pitchFamily="34" charset="0"/>
              </a:rPr>
              <a:t>:</a:t>
            </a:r>
            <a:endParaRPr lang="zh-CN" altLang="en-US" sz="1400" dirty="0">
              <a:solidFill>
                <a:prstClr val="black"/>
              </a:solidFill>
              <a:ea typeface="等线" panose="02010600030101010101" pitchFamily="2" charset="-12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16333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8E86B87-B646-4007-B35C-47652266EF26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4840641" y="1916832"/>
            <a:ext cx="1841467" cy="498598"/>
          </a:xfrm>
        </p:spPr>
        <p:txBody>
          <a:bodyPr/>
          <a:lstStyle/>
          <a:p>
            <a:r>
              <a:rPr lang="zh-CN" altLang="en-US" dirty="0">
                <a:ea typeface="等线" panose="02010600030101010101" pitchFamily="2" charset="-122"/>
              </a:rPr>
              <a:t>案例标题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E665625-E892-4523-BC81-49779C920A86}"/>
              </a:ext>
            </a:extLst>
          </p:cNvPr>
          <p:cNvSpPr/>
          <p:nvPr/>
        </p:nvSpPr>
        <p:spPr bwMode="auto">
          <a:xfrm>
            <a:off x="464725" y="3789040"/>
            <a:ext cx="1742843" cy="174284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贵公司</a:t>
            </a:r>
            <a:br>
              <a:rPr lang="en-US" altLang="zh-CN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</a:br>
            <a:r>
              <a:rPr lang="en-US" altLang="zh-CN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LOGO</a:t>
            </a:r>
            <a:endParaRPr lang="zh-CN" altLang="en-US" dirty="0">
              <a:solidFill>
                <a:schemeClr val="bg1"/>
              </a:solidFill>
              <a:latin typeface="Arial Narrow" pitchFamily="34" charset="0"/>
              <a:ea typeface="等线" panose="0201060003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9AFE781-0AD2-49DC-84BF-D2478CE8BD5F}"/>
              </a:ext>
            </a:extLst>
          </p:cNvPr>
          <p:cNvSpPr/>
          <p:nvPr/>
        </p:nvSpPr>
        <p:spPr bwMode="auto">
          <a:xfrm>
            <a:off x="2207568" y="3789040"/>
            <a:ext cx="4104456" cy="1742843"/>
          </a:xfrm>
          <a:prstGeom prst="rect">
            <a:avLst/>
          </a:prstGeom>
          <a:solidFill>
            <a:srgbClr val="002037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 Narrow" pitchFamily="34" charset="0"/>
              <a:ea typeface="等线" panose="0201060003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"/>
          </p:nvPr>
        </p:nvSpPr>
        <p:spPr>
          <a:xfrm>
            <a:off x="2567608" y="4183407"/>
            <a:ext cx="3164775" cy="954107"/>
          </a:xfrm>
          <a:noFill/>
        </p:spPr>
        <p:txBody>
          <a:bodyPr anchor="b"/>
          <a:lstStyle/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rgbClr val="FFD204"/>
                </a:solidFill>
                <a:latin typeface="Calibri Light" panose="020F0302020204030204" pitchFamily="34" charset="0"/>
              </a:rPr>
              <a:t>作者</a:t>
            </a:r>
            <a:r>
              <a:rPr lang="en-US" altLang="zh-CN" sz="1600" dirty="0">
                <a:solidFill>
                  <a:srgbClr val="FFD204"/>
                </a:solidFill>
                <a:latin typeface="Calibri Light" panose="020F0302020204030204" pitchFamily="34" charset="0"/>
              </a:rPr>
              <a:t>: </a:t>
            </a:r>
          </a:p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rgbClr val="FFD204"/>
                </a:solidFill>
                <a:latin typeface="Calibri Light" panose="020F0302020204030204" pitchFamily="34" charset="0"/>
              </a:rPr>
              <a:t>单位</a:t>
            </a:r>
            <a:r>
              <a:rPr lang="en-US" altLang="zh-CN" sz="1600" dirty="0">
                <a:solidFill>
                  <a:srgbClr val="FFD204"/>
                </a:solidFill>
                <a:latin typeface="Calibri Light" panose="020F0302020204030204" pitchFamily="34" charset="0"/>
              </a:rPr>
              <a:t>: </a:t>
            </a:r>
          </a:p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rgbClr val="FFD204"/>
                </a:solidFill>
                <a:latin typeface="Calibri Light" panose="020F0302020204030204" pitchFamily="34" charset="0"/>
              </a:rPr>
              <a:t>职务</a:t>
            </a:r>
            <a:r>
              <a:rPr lang="en-US" altLang="zh-CN" sz="1600" dirty="0">
                <a:solidFill>
                  <a:srgbClr val="FFD204"/>
                </a:solidFill>
                <a:latin typeface="Calibri Light" panose="020F030202020403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05852023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DBA9CA-6FAA-44AF-9037-142209E57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903896"/>
            <a:ext cx="9501716" cy="412394"/>
          </a:xfrm>
        </p:spPr>
        <p:txBody>
          <a:bodyPr/>
          <a:lstStyle/>
          <a:p>
            <a:r>
              <a:rPr lang="zh-CN" altLang="en-US" dirty="0">
                <a:ea typeface="等线" panose="02010600030101010101" pitchFamily="2" charset="-122"/>
              </a:rPr>
              <a:t>行业与产品概述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5731D6-4C10-4682-A09D-9FD064953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8038" y="1624568"/>
            <a:ext cx="6651352" cy="5233432"/>
          </a:xfrm>
        </p:spPr>
        <p:txBody>
          <a:bodyPr/>
          <a:lstStyle/>
          <a:p>
            <a:r>
              <a:rPr lang="zh-CN" altLang="en-US" dirty="0"/>
              <a:t>行业背景</a:t>
            </a:r>
            <a:endParaRPr lang="en-US" altLang="zh-CN" dirty="0"/>
          </a:p>
          <a:p>
            <a:pPr lvl="1"/>
            <a:r>
              <a:rPr lang="en-US" altLang="zh-CN" dirty="0">
                <a:ea typeface="等线" panose="02010600030101010101" pitchFamily="2" charset="-122"/>
              </a:rPr>
              <a:t>【</a:t>
            </a:r>
            <a:r>
              <a:rPr lang="zh-CN" altLang="en-US" dirty="0">
                <a:ea typeface="等线" panose="02010600030101010101" pitchFamily="2" charset="-122"/>
              </a:rPr>
              <a:t>此处简述行业名称，当前发展趋势与热点</a:t>
            </a:r>
            <a:r>
              <a:rPr lang="en-US" altLang="zh-CN" dirty="0">
                <a:ea typeface="等线" panose="02010600030101010101" pitchFamily="2" charset="-122"/>
              </a:rPr>
              <a:t>】</a:t>
            </a:r>
          </a:p>
          <a:p>
            <a:r>
              <a:rPr lang="zh-CN" altLang="en-US" dirty="0"/>
              <a:t>产品特点</a:t>
            </a:r>
            <a:endParaRPr lang="en-US" altLang="zh-CN" dirty="0"/>
          </a:p>
          <a:p>
            <a:pPr lvl="1"/>
            <a:r>
              <a:rPr lang="en-US" altLang="zh-CN" dirty="0">
                <a:ea typeface="等线" panose="02010600030101010101" pitchFamily="2" charset="-122"/>
              </a:rPr>
              <a:t>【</a:t>
            </a:r>
            <a:r>
              <a:rPr lang="zh-CN" altLang="en-US" dirty="0">
                <a:ea typeface="等线" panose="02010600030101010101" pitchFamily="2" charset="-122"/>
              </a:rPr>
              <a:t>此处简述产品的特点，主要应用场景、市场价值</a:t>
            </a:r>
            <a:r>
              <a:rPr lang="en-US" altLang="zh-CN" dirty="0">
                <a:ea typeface="等线" panose="02010600030101010101" pitchFamily="2" charset="-122"/>
              </a:rPr>
              <a:t>】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7BE09C-5016-4DE0-97DD-7E0B1AFF92C3}"/>
              </a:ext>
            </a:extLst>
          </p:cNvPr>
          <p:cNvSpPr/>
          <p:nvPr/>
        </p:nvSpPr>
        <p:spPr bwMode="auto">
          <a:xfrm>
            <a:off x="8688287" y="793394"/>
            <a:ext cx="1742843" cy="174284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插入</a:t>
            </a:r>
            <a:r>
              <a:rPr lang="en-US" altLang="zh-CN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1-2</a:t>
            </a:r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张</a:t>
            </a:r>
            <a:br>
              <a:rPr lang="en-US" altLang="zh-CN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</a:br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行业图片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2418008-870D-4B5A-8E06-647A8B7658AB}"/>
              </a:ext>
            </a:extLst>
          </p:cNvPr>
          <p:cNvSpPr/>
          <p:nvPr/>
        </p:nvSpPr>
        <p:spPr bwMode="auto">
          <a:xfrm>
            <a:off x="8688287" y="4005064"/>
            <a:ext cx="1742843" cy="174284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插入</a:t>
            </a:r>
            <a:r>
              <a:rPr lang="en-US" altLang="zh-CN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1-2</a:t>
            </a:r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张</a:t>
            </a:r>
            <a:br>
              <a:rPr lang="en-US" altLang="zh-CN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</a:br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产品图片</a:t>
            </a:r>
          </a:p>
        </p:txBody>
      </p:sp>
    </p:spTree>
    <p:extLst>
      <p:ext uri="{BB962C8B-B14F-4D97-AF65-F5344CB8AC3E}">
        <p14:creationId xmlns:p14="http://schemas.microsoft.com/office/powerpoint/2010/main" val="185233795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B3DA29-C862-4822-84A9-CC67BAB62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835600"/>
            <a:ext cx="9501716" cy="412394"/>
          </a:xfrm>
        </p:spPr>
        <p:txBody>
          <a:bodyPr/>
          <a:lstStyle/>
          <a:p>
            <a:r>
              <a:rPr lang="zh-CN" altLang="en-US" dirty="0">
                <a:ea typeface="等线" panose="02010600030101010101" pitchFamily="2" charset="-122"/>
              </a:rPr>
              <a:t>仿真需求分析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094402-1E4A-454A-8B8C-EC401748A3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734" y="1597600"/>
            <a:ext cx="10566400" cy="4800600"/>
          </a:xfrm>
        </p:spPr>
        <p:txBody>
          <a:bodyPr/>
          <a:lstStyle/>
          <a:p>
            <a:r>
              <a:rPr lang="zh-CN" altLang="en-US" dirty="0"/>
              <a:t>设计中的关键问题</a:t>
            </a:r>
            <a:endParaRPr lang="en-US" altLang="zh-CN" dirty="0"/>
          </a:p>
          <a:p>
            <a:pPr lvl="1"/>
            <a:r>
              <a:rPr lang="en-US" altLang="zh-CN" dirty="0">
                <a:ea typeface="等线" panose="02010600030101010101" pitchFamily="2" charset="-122"/>
              </a:rPr>
              <a:t>【</a:t>
            </a:r>
            <a:r>
              <a:rPr lang="zh-CN" altLang="en-US" dirty="0">
                <a:ea typeface="等线" panose="02010600030101010101" pitchFamily="2" charset="-122"/>
              </a:rPr>
              <a:t>此处描述设计中的关键问题，着重描述难点与挑战，以及如果处理不好这些问题将导致的后果</a:t>
            </a:r>
            <a:r>
              <a:rPr lang="en-US" altLang="zh-CN" dirty="0">
                <a:ea typeface="等线" panose="02010600030101010101" pitchFamily="2" charset="-122"/>
              </a:rPr>
              <a:t>】</a:t>
            </a:r>
          </a:p>
          <a:p>
            <a:r>
              <a:rPr lang="zh-CN" altLang="en-US" dirty="0"/>
              <a:t>仿真需求分析</a:t>
            </a:r>
            <a:endParaRPr lang="en-US" altLang="zh-CN" dirty="0"/>
          </a:p>
          <a:p>
            <a:pPr lvl="1"/>
            <a:r>
              <a:rPr lang="en-US" altLang="zh-CN" dirty="0">
                <a:ea typeface="等线" panose="02010600030101010101" pitchFamily="2" charset="-122"/>
              </a:rPr>
              <a:t>【</a:t>
            </a:r>
            <a:r>
              <a:rPr lang="zh-CN" altLang="en-US" dirty="0">
                <a:ea typeface="等线" panose="02010600030101010101" pitchFamily="2" charset="-122"/>
              </a:rPr>
              <a:t>此处描述由上述问题而对仿真提出的要求，如需要仿真的内容、应达到的标准，通过仿真试图获得的解决方案</a:t>
            </a:r>
            <a:r>
              <a:rPr lang="en-US" altLang="zh-CN" dirty="0">
                <a:ea typeface="等线" panose="02010600030101010101" pitchFamily="2" charset="-122"/>
              </a:rPr>
              <a:t>】</a:t>
            </a:r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D408E37-FA81-40E7-9820-18B21B93A2C8}"/>
              </a:ext>
            </a:extLst>
          </p:cNvPr>
          <p:cNvSpPr/>
          <p:nvPr/>
        </p:nvSpPr>
        <p:spPr bwMode="auto">
          <a:xfrm>
            <a:off x="9120336" y="4293096"/>
            <a:ext cx="1742843" cy="174284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建议插入</a:t>
            </a:r>
            <a:r>
              <a:rPr lang="en-US" altLang="zh-CN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1-2</a:t>
            </a:r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张</a:t>
            </a:r>
            <a:br>
              <a:rPr lang="en-US" altLang="zh-CN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</a:br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相关图片</a:t>
            </a:r>
          </a:p>
        </p:txBody>
      </p:sp>
    </p:spTree>
    <p:extLst>
      <p:ext uri="{BB962C8B-B14F-4D97-AF65-F5344CB8AC3E}">
        <p14:creationId xmlns:p14="http://schemas.microsoft.com/office/powerpoint/2010/main" val="297357210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0590F-1B92-4A88-B41F-65ABBECB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908720"/>
            <a:ext cx="9501716" cy="412394"/>
          </a:xfrm>
        </p:spPr>
        <p:txBody>
          <a:bodyPr/>
          <a:lstStyle/>
          <a:p>
            <a:r>
              <a:rPr lang="zh-CN" altLang="en-US" dirty="0">
                <a:ea typeface="等线" panose="02010600030101010101" pitchFamily="2" charset="-122"/>
              </a:rPr>
              <a:t>仿真需要具备的条件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BB6781-174A-41C7-9B9D-9423C878EE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742" y="1698803"/>
            <a:ext cx="6651352" cy="5233432"/>
          </a:xfrm>
        </p:spPr>
        <p:txBody>
          <a:bodyPr/>
          <a:lstStyle/>
          <a:p>
            <a:r>
              <a:rPr lang="zh-CN" altLang="en-US" dirty="0"/>
              <a:t>模型或数据</a:t>
            </a:r>
            <a:endParaRPr lang="en-US" altLang="zh-CN" dirty="0"/>
          </a:p>
          <a:p>
            <a:pPr lvl="1"/>
            <a:r>
              <a:rPr lang="en-US" altLang="zh-CN" dirty="0">
                <a:ea typeface="等线" panose="02010600030101010101" pitchFamily="2" charset="-122"/>
              </a:rPr>
              <a:t>【</a:t>
            </a:r>
            <a:r>
              <a:rPr lang="zh-CN" altLang="en-US" dirty="0">
                <a:ea typeface="等线" panose="02010600030101010101" pitchFamily="2" charset="-122"/>
              </a:rPr>
              <a:t>开展仿真需要什么样的模型或数据</a:t>
            </a:r>
            <a:r>
              <a:rPr lang="en-US" altLang="zh-CN" dirty="0">
                <a:ea typeface="等线" panose="02010600030101010101" pitchFamily="2" charset="-122"/>
              </a:rPr>
              <a:t>】</a:t>
            </a:r>
          </a:p>
          <a:p>
            <a:r>
              <a:rPr lang="zh-CN" altLang="en-US" dirty="0"/>
              <a:t>参数与条件</a:t>
            </a:r>
            <a:endParaRPr lang="en-US" altLang="zh-CN" dirty="0"/>
          </a:p>
          <a:p>
            <a:pPr lvl="1"/>
            <a:r>
              <a:rPr lang="en-US" altLang="zh-CN" dirty="0">
                <a:ea typeface="等线" panose="02010600030101010101" pitchFamily="2" charset="-122"/>
              </a:rPr>
              <a:t>【</a:t>
            </a:r>
            <a:r>
              <a:rPr lang="zh-CN" altLang="en-US" dirty="0">
                <a:ea typeface="等线" panose="02010600030101010101" pitchFamily="2" charset="-122"/>
              </a:rPr>
              <a:t>开展仿真需要知道哪些重要参数、边界条件等</a:t>
            </a:r>
            <a:r>
              <a:rPr lang="en-US" altLang="zh-CN" dirty="0">
                <a:ea typeface="等线" panose="02010600030101010101" pitchFamily="2" charset="-122"/>
              </a:rPr>
              <a:t>】</a:t>
            </a:r>
          </a:p>
          <a:p>
            <a:r>
              <a:rPr lang="zh-CN" altLang="en-US" dirty="0"/>
              <a:t>软件与硬件</a:t>
            </a:r>
            <a:endParaRPr lang="en-US" altLang="zh-CN" dirty="0"/>
          </a:p>
          <a:p>
            <a:pPr lvl="1"/>
            <a:r>
              <a:rPr lang="en-US" altLang="zh-CN" dirty="0">
                <a:ea typeface="等线" panose="02010600030101010101" pitchFamily="2" charset="-122"/>
              </a:rPr>
              <a:t>【</a:t>
            </a:r>
            <a:r>
              <a:rPr lang="zh-CN" altLang="en-US" dirty="0">
                <a:ea typeface="等线" panose="02010600030101010101" pitchFamily="2" charset="-122"/>
              </a:rPr>
              <a:t>开展仿真所要到的软件及版本，及硬件配置信息</a:t>
            </a:r>
            <a:r>
              <a:rPr lang="en-US" altLang="zh-CN" dirty="0">
                <a:ea typeface="等线" panose="02010600030101010101" pitchFamily="2" charset="-122"/>
              </a:rPr>
              <a:t>】</a:t>
            </a:r>
          </a:p>
          <a:p>
            <a:r>
              <a:rPr lang="zh-CN" altLang="en-US" dirty="0"/>
              <a:t>其他准备</a:t>
            </a:r>
            <a:endParaRPr lang="en-US" altLang="zh-CN" dirty="0"/>
          </a:p>
          <a:p>
            <a:pPr lvl="1"/>
            <a:r>
              <a:rPr lang="en-US" altLang="zh-CN" dirty="0">
                <a:ea typeface="等线" panose="02010600030101010101" pitchFamily="2" charset="-122"/>
              </a:rPr>
              <a:t>【</a:t>
            </a:r>
            <a:r>
              <a:rPr lang="zh-CN" altLang="en-US" dirty="0">
                <a:ea typeface="等线" panose="02010600030101010101" pitchFamily="2" charset="-122"/>
              </a:rPr>
              <a:t>其他相关的准备工作、需要其他部门、专业、供应商提供的协助等</a:t>
            </a:r>
            <a:r>
              <a:rPr lang="en-US" altLang="zh-CN" dirty="0">
                <a:ea typeface="等线" panose="02010600030101010101" pitchFamily="2" charset="-122"/>
              </a:rPr>
              <a:t>】</a:t>
            </a:r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E721C13-FB95-4940-8951-F597B5F4127F}"/>
              </a:ext>
            </a:extLst>
          </p:cNvPr>
          <p:cNvSpPr/>
          <p:nvPr/>
        </p:nvSpPr>
        <p:spPr bwMode="auto">
          <a:xfrm>
            <a:off x="8544272" y="1143000"/>
            <a:ext cx="1742843" cy="174284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插入</a:t>
            </a:r>
            <a:r>
              <a:rPr lang="en-US" altLang="zh-CN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2-3</a:t>
            </a:r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张</a:t>
            </a:r>
            <a:br>
              <a:rPr lang="en-US" altLang="zh-CN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</a:br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相关图片</a:t>
            </a:r>
          </a:p>
        </p:txBody>
      </p:sp>
    </p:spTree>
    <p:extLst>
      <p:ext uri="{BB962C8B-B14F-4D97-AF65-F5344CB8AC3E}">
        <p14:creationId xmlns:p14="http://schemas.microsoft.com/office/powerpoint/2010/main" val="235060309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E9D77D-0923-42A1-B8EA-7FD5F78C9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980728"/>
            <a:ext cx="9501716" cy="412394"/>
          </a:xfrm>
        </p:spPr>
        <p:txBody>
          <a:bodyPr/>
          <a:lstStyle/>
          <a:p>
            <a:r>
              <a:rPr lang="zh-CN" altLang="en-US" dirty="0">
                <a:ea typeface="等线" panose="02010600030101010101" pitchFamily="2" charset="-122"/>
              </a:rPr>
              <a:t>仿真设计过程简述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6F8BC1-8811-4F7F-BB6B-86A55DFF83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734" y="1742728"/>
            <a:ext cx="10566400" cy="4800600"/>
          </a:xfr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此页面请简要描述仿真的流程，建议绘制流程图，说清楚仿真与设计过程的交互，仿真如何改善并帮助设计等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30CEFE3-7D0D-4B0B-9817-369B207400BC}"/>
              </a:ext>
            </a:extLst>
          </p:cNvPr>
          <p:cNvSpPr/>
          <p:nvPr/>
        </p:nvSpPr>
        <p:spPr bwMode="auto">
          <a:xfrm>
            <a:off x="1559496" y="3356992"/>
            <a:ext cx="1742843" cy="174284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插入多张</a:t>
            </a:r>
            <a:br>
              <a:rPr lang="en-US" altLang="zh-CN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</a:br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仿真设计流程</a:t>
            </a:r>
            <a:br>
              <a:rPr lang="en-US" altLang="zh-CN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</a:br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相关图片</a:t>
            </a:r>
            <a:endParaRPr lang="en-US" altLang="zh-CN" b="1" dirty="0">
              <a:solidFill>
                <a:schemeClr val="bg1"/>
              </a:solidFill>
              <a:latin typeface="Arial Narrow" pitchFamily="34" charset="0"/>
              <a:ea typeface="等线" panose="02010600030101010101" pitchFamily="2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并加以描述</a:t>
            </a:r>
          </a:p>
        </p:txBody>
      </p:sp>
    </p:spTree>
    <p:extLst>
      <p:ext uri="{BB962C8B-B14F-4D97-AF65-F5344CB8AC3E}">
        <p14:creationId xmlns:p14="http://schemas.microsoft.com/office/powerpoint/2010/main" val="2335362038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FF3EE1-C320-452B-BE47-49022F95F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908720"/>
            <a:ext cx="9501716" cy="412394"/>
          </a:xfrm>
        </p:spPr>
        <p:txBody>
          <a:bodyPr/>
          <a:lstStyle/>
          <a:p>
            <a:r>
              <a:rPr lang="zh-CN" altLang="en-US" dirty="0">
                <a:ea typeface="等线" panose="02010600030101010101" pitchFamily="2" charset="-122"/>
              </a:rPr>
              <a:t>仿真设计过程详解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2CA8AF-3AD2-48B1-B21C-F6D6E0F383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734" y="1670720"/>
            <a:ext cx="10566400" cy="4800600"/>
          </a:xfr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此部分承接前页简述内容，用详尽的文字，搭配图片、动画、图表等，详细描述仿真流程，及仿真与设计的迭代过程</a:t>
            </a:r>
            <a:r>
              <a:rPr lang="en-US" altLang="zh-CN" dirty="0"/>
              <a:t>】</a:t>
            </a:r>
          </a:p>
          <a:p>
            <a:r>
              <a:rPr lang="en-US" altLang="zh-CN" dirty="0"/>
              <a:t>【</a:t>
            </a:r>
            <a:r>
              <a:rPr lang="zh-CN" altLang="en-US" dirty="0"/>
              <a:t>详解应不少于三页篇幅，依据过程复杂度自行增加，务求详尽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D24D586-1A8B-4D8A-AC2A-9EE7DE85DCE9}"/>
              </a:ext>
            </a:extLst>
          </p:cNvPr>
          <p:cNvSpPr/>
          <p:nvPr/>
        </p:nvSpPr>
        <p:spPr bwMode="auto">
          <a:xfrm>
            <a:off x="1559496" y="3356992"/>
            <a:ext cx="1742843" cy="174284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插入多张</a:t>
            </a:r>
            <a:br>
              <a:rPr lang="en-US" altLang="zh-CN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</a:br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相关图片、动画</a:t>
            </a:r>
            <a:endParaRPr lang="en-US" altLang="zh-CN" b="1" dirty="0">
              <a:solidFill>
                <a:schemeClr val="bg1"/>
              </a:solidFill>
              <a:latin typeface="Arial Narrow" pitchFamily="34" charset="0"/>
              <a:ea typeface="等线" panose="02010600030101010101" pitchFamily="2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并加以描述</a:t>
            </a:r>
          </a:p>
        </p:txBody>
      </p:sp>
    </p:spTree>
    <p:extLst>
      <p:ext uri="{BB962C8B-B14F-4D97-AF65-F5344CB8AC3E}">
        <p14:creationId xmlns:p14="http://schemas.microsoft.com/office/powerpoint/2010/main" val="1300268849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FA1A0D-ECD3-4432-8C84-44291DF58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980728"/>
            <a:ext cx="9501716" cy="412394"/>
          </a:xfrm>
        </p:spPr>
        <p:txBody>
          <a:bodyPr/>
          <a:lstStyle/>
          <a:p>
            <a:r>
              <a:rPr lang="zh-CN" altLang="en-US" dirty="0">
                <a:ea typeface="等线" panose="02010600030101010101" pitchFamily="2" charset="-122"/>
              </a:rPr>
              <a:t>仿真设计结果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630637-EEE9-4F75-BFB0-F99F44363F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734" y="1742728"/>
            <a:ext cx="10566400" cy="4800600"/>
          </a:xfr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用文字、结果图、动画等方式展示仿真的结果（动画展示效果更佳），可着重对比不同仿真设置、优化前后、仿真与实测等结果，表明何谓“最佳实践” 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EE5E889-4F5B-4E52-A9D8-BFE94C81AAC0}"/>
              </a:ext>
            </a:extLst>
          </p:cNvPr>
          <p:cNvSpPr/>
          <p:nvPr/>
        </p:nvSpPr>
        <p:spPr bwMode="auto">
          <a:xfrm>
            <a:off x="1559496" y="3424024"/>
            <a:ext cx="1742843" cy="174284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插入多张</a:t>
            </a:r>
            <a:br>
              <a:rPr lang="en-US" altLang="zh-CN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</a:br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仿真设计结果</a:t>
            </a:r>
            <a:br>
              <a:rPr lang="en-US" altLang="zh-CN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</a:br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相关图片、动画</a:t>
            </a:r>
            <a:endParaRPr lang="en-US" altLang="zh-CN" b="1" dirty="0">
              <a:solidFill>
                <a:schemeClr val="bg1"/>
              </a:solidFill>
              <a:latin typeface="Arial Narrow" pitchFamily="34" charset="0"/>
              <a:ea typeface="等线" panose="02010600030101010101" pitchFamily="2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并加以描述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EA150B3-A5F2-4EAF-80B8-5E022EAE089C}"/>
              </a:ext>
            </a:extLst>
          </p:cNvPr>
          <p:cNvSpPr/>
          <p:nvPr/>
        </p:nvSpPr>
        <p:spPr bwMode="auto">
          <a:xfrm>
            <a:off x="1559496" y="3424044"/>
            <a:ext cx="1742843" cy="174284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插入多张</a:t>
            </a:r>
            <a:br>
              <a:rPr lang="en-US" altLang="zh-CN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</a:br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仿真设计结果</a:t>
            </a:r>
            <a:br>
              <a:rPr lang="en-US" altLang="zh-CN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</a:br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相关图片、动画</a:t>
            </a:r>
            <a:endParaRPr lang="en-US" altLang="zh-CN" b="1" dirty="0">
              <a:solidFill>
                <a:schemeClr val="bg1"/>
              </a:solidFill>
              <a:latin typeface="Arial Narrow" pitchFamily="34" charset="0"/>
              <a:ea typeface="等线" panose="02010600030101010101" pitchFamily="2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并加以描述</a:t>
            </a:r>
          </a:p>
        </p:txBody>
      </p:sp>
    </p:spTree>
    <p:extLst>
      <p:ext uri="{BB962C8B-B14F-4D97-AF65-F5344CB8AC3E}">
        <p14:creationId xmlns:p14="http://schemas.microsoft.com/office/powerpoint/2010/main" val="710356103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9F982A-897D-4854-9B31-817F9EF9D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24744"/>
            <a:ext cx="9501716" cy="412394"/>
          </a:xfrm>
        </p:spPr>
        <p:txBody>
          <a:bodyPr/>
          <a:lstStyle/>
          <a:p>
            <a:r>
              <a:rPr lang="zh-CN" altLang="en-US" dirty="0">
                <a:ea typeface="等线" panose="02010600030101010101" pitchFamily="2" charset="-122"/>
              </a:rPr>
              <a:t>小结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5AA2A6-9DD6-4F08-B802-67E73DD755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742" y="1886744"/>
            <a:ext cx="10566400" cy="4800600"/>
          </a:xfr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此页对仿真所获得的效果与成果进行小结，说明通过在设计中采用仿真，带来了哪些工程价值、科研价值、经济效益等</a:t>
            </a:r>
            <a:r>
              <a:rPr lang="en-US" altLang="zh-CN" dirty="0"/>
              <a:t>】</a:t>
            </a:r>
          </a:p>
          <a:p>
            <a:r>
              <a:rPr lang="en-US" altLang="zh-CN" dirty="0"/>
              <a:t>【</a:t>
            </a:r>
            <a:r>
              <a:rPr lang="zh-CN" altLang="en-US" dirty="0"/>
              <a:t>建议加入经验与心得分享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97BC7EC-EBEB-4F44-8ECC-7653CB40AB29}"/>
              </a:ext>
            </a:extLst>
          </p:cNvPr>
          <p:cNvSpPr/>
          <p:nvPr/>
        </p:nvSpPr>
        <p:spPr bwMode="auto">
          <a:xfrm>
            <a:off x="1559496" y="3424044"/>
            <a:ext cx="1742843" cy="174284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建议插入</a:t>
            </a:r>
            <a:br>
              <a:rPr lang="en-US" altLang="zh-CN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</a:br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产品成品照片</a:t>
            </a:r>
            <a:br>
              <a:rPr lang="en-US" altLang="zh-CN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</a:br>
            <a:r>
              <a:rPr lang="zh-CN" altLang="en-US" b="1" dirty="0">
                <a:solidFill>
                  <a:schemeClr val="bg1"/>
                </a:solidFill>
                <a:latin typeface="Arial Narrow" pitchFamily="34" charset="0"/>
                <a:ea typeface="等线" panose="02010600030101010101" pitchFamily="2" charset="-122"/>
              </a:rPr>
              <a:t>或相关图片</a:t>
            </a:r>
          </a:p>
        </p:txBody>
      </p:sp>
    </p:spTree>
    <p:extLst>
      <p:ext uri="{BB962C8B-B14F-4D97-AF65-F5344CB8AC3E}">
        <p14:creationId xmlns:p14="http://schemas.microsoft.com/office/powerpoint/2010/main" val="2590378160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Name&quot;:&quot;正常&quot;,&quot;HeaderHeight&quot;:10.0,&quot;TopMargin&quot;:3.0,&quot;FooterHeight&quot;:4.0,&quot;BottomMargin&quot;:3.0,&quot;SideMargin&quot;:3.0,&quot;IntervalMargin&quot;:3.0,&quot;Id&quot;:&quot;GuidesStyle_Normal&quot;}"/>
  <p:tag name="ISLIDE.GUIDESSETTING" val="{&quot;Id&quot;:&quot;GuidesStyle_None&quot;,&quot;Name&quot;:&quot;无&quot;,&quot;HeaderHeight&quot;:0.0,&quot;FooterHeight&quot;:0.0,&quot;SideMargin&quot;:0.0,&quot;TopMargin&quot;:0.0,&quot;BottomMargin&quot;:0.0,&quot;IntervalMargin&quot;:0.0}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484</Words>
  <Application>Microsoft Office PowerPoint</Application>
  <PresentationFormat>宽屏</PresentationFormat>
  <Paragraphs>68</Paragraphs>
  <Slides>12</Slides>
  <Notes>2</Notes>
  <HiddenSlides>1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等线</vt:lpstr>
      <vt:lpstr>Arial</vt:lpstr>
      <vt:lpstr>Arial Narrow</vt:lpstr>
      <vt:lpstr>Calibri</vt:lpstr>
      <vt:lpstr>Calibri Light</vt:lpstr>
      <vt:lpstr>Courier New</vt:lpstr>
      <vt:lpstr>Wingdings</vt:lpstr>
      <vt:lpstr>Office Theme</vt:lpstr>
      <vt:lpstr>撰写前请阅读此说明</vt:lpstr>
      <vt:lpstr>案例标题</vt:lpstr>
      <vt:lpstr>行业与产品概述</vt:lpstr>
      <vt:lpstr>仿真需求分析</vt:lpstr>
      <vt:lpstr>仿真需要具备的条件</vt:lpstr>
      <vt:lpstr>仿真设计过程简述</vt:lpstr>
      <vt:lpstr>仿真设计过程详解</vt:lpstr>
      <vt:lpstr>仿真设计结果</vt:lpstr>
      <vt:lpstr>小结</vt:lpstr>
      <vt:lpstr>企业简介</vt:lpstr>
      <vt:lpstr>附录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撰写前请阅读此说明</dc:title>
  <dc:creator>Chong Zhang</dc:creator>
  <cp:keywords>UGM 2018; Best Practice</cp:keywords>
  <cp:lastModifiedBy>Yuemeng An</cp:lastModifiedBy>
  <cp:revision>8</cp:revision>
  <dcterms:created xsi:type="dcterms:W3CDTF">2018-05-23T06:29:48Z</dcterms:created>
  <dcterms:modified xsi:type="dcterms:W3CDTF">2019-11-26T06:39:31Z</dcterms:modified>
</cp:coreProperties>
</file>